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59"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60"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sychcentral.com/lib/relaxation-and-meditation-techniques/" TargetMode="External"/><Relationship Id="rId2" Type="http://schemas.openxmlformats.org/officeDocument/2006/relationships/hyperlink" Target="https://www.youtube.com/watch?v=ar_W4jSzOl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ebmd.com/balance/guide/massage-therapy-styles-and-health-benefits#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ayoclinic.org/tests-procedures/acupuncture/about/pac-2039276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hrMiMlWx4E" TargetMode="External"/><Relationship Id="rId2" Type="http://schemas.openxmlformats.org/officeDocument/2006/relationships/hyperlink" Target="https://www.healingbeyondborders.org/index.php/about/what-is-healing-touch"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ebmd.com/balance/guide/complementary-vs-alternative-medicin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ebmd.com/balance/guide/complementary-vs-alternative-medicine#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verywellhealth.com/alternative-vs-complementary-medicine-8873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lm.nih.gov/tsd/acquisitions/cdm/subjects24.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56hZxOKpI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JRtZAwVwgo" TargetMode="External"/><Relationship Id="rId2" Type="http://schemas.openxmlformats.org/officeDocument/2006/relationships/hyperlink" Target="https://www.youtube.com/watch?v=tAUf7aajBW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TCFL3kgirQ" TargetMode="External"/><Relationship Id="rId2" Type="http://schemas.openxmlformats.org/officeDocument/2006/relationships/hyperlink" Target="https://www.wisegeek.com/what-is-the-difference-between-an-osteopath-and-a-chiropractor.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330569"/>
          </a:xfrm>
        </p:spPr>
        <p:txBody>
          <a:bodyPr/>
          <a:lstStyle/>
          <a:p>
            <a:r>
              <a:rPr lang="en-US" dirty="0" smtClean="0"/>
              <a:t>Complementary and Alternative Medicine</a:t>
            </a:r>
            <a:br>
              <a:rPr lang="en-US" dirty="0" smtClean="0"/>
            </a:br>
            <a:r>
              <a:rPr lang="en-US" dirty="0" smtClean="0"/>
              <a:t>(CAM)</a:t>
            </a:r>
            <a:endParaRPr lang="en-US" dirty="0"/>
          </a:p>
        </p:txBody>
      </p:sp>
      <p:pic>
        <p:nvPicPr>
          <p:cNvPr id="5" name="Picture 4"/>
          <p:cNvPicPr>
            <a:picLocks noChangeAspect="1"/>
          </p:cNvPicPr>
          <p:nvPr/>
        </p:nvPicPr>
        <p:blipFill>
          <a:blip r:embed="rId2"/>
          <a:stretch>
            <a:fillRect/>
          </a:stretch>
        </p:blipFill>
        <p:spPr>
          <a:xfrm>
            <a:off x="7461849" y="2751826"/>
            <a:ext cx="4132053" cy="3933645"/>
          </a:xfrm>
          <a:prstGeom prst="rect">
            <a:avLst/>
          </a:prstGeom>
        </p:spPr>
      </p:pic>
    </p:spTree>
    <p:extLst>
      <p:ext uri="{BB962C8B-B14F-4D97-AF65-F5344CB8AC3E}">
        <p14:creationId xmlns:p14="http://schemas.microsoft.com/office/powerpoint/2010/main" val="52171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Meditation</a:t>
            </a:r>
            <a:endParaRPr lang="en-US" dirty="0"/>
          </a:p>
        </p:txBody>
      </p:sp>
      <p:sp>
        <p:nvSpPr>
          <p:cNvPr id="3" name="Content Placeholder 2"/>
          <p:cNvSpPr>
            <a:spLocks noGrp="1"/>
          </p:cNvSpPr>
          <p:nvPr>
            <p:ph idx="1"/>
          </p:nvPr>
        </p:nvSpPr>
        <p:spPr>
          <a:xfrm>
            <a:off x="128527" y="2130725"/>
            <a:ext cx="8946541" cy="5014822"/>
          </a:xfrm>
        </p:spPr>
        <p:txBody>
          <a:bodyPr>
            <a:normAutofit/>
          </a:bodyPr>
          <a:lstStyle/>
          <a:p>
            <a:r>
              <a:rPr lang="en-US" dirty="0"/>
              <a:t>The beauty of practicing meditation is that it allows you to “let go” of every day worries and literally “live in the moment.” People who meditate regularly report improvements physically, mentally, and spiritually. To begin a meditation practice, you will need to find a quiet spot, away from the phone, television, friends, family, and other distractions. </a:t>
            </a:r>
            <a:endParaRPr lang="en-US" dirty="0" smtClean="0"/>
          </a:p>
          <a:p>
            <a:r>
              <a:rPr lang="en-US" dirty="0" smtClean="0"/>
              <a:t>There </a:t>
            </a:r>
            <a:r>
              <a:rPr lang="en-US" dirty="0"/>
              <a:t>are several different ways to meditate. Meditation practices often involve learning chanting, breathing, or mantra techniques. </a:t>
            </a:r>
            <a:endParaRPr lang="en-US" dirty="0" smtClean="0"/>
          </a:p>
          <a:p>
            <a:r>
              <a:rPr lang="en-US" dirty="0" smtClean="0"/>
              <a:t>Initially</a:t>
            </a:r>
            <a:r>
              <a:rPr lang="en-US" dirty="0"/>
              <a:t>, your mind may wander when you first start meditating. by training your mind to focus on the moment, you will eventually find yourself transformed and feel very peaceful and content. </a:t>
            </a:r>
            <a:endParaRPr lang="en-US" dirty="0" smtClean="0"/>
          </a:p>
          <a:p>
            <a:r>
              <a:rPr lang="en-US" dirty="0" smtClean="0"/>
              <a:t>Most </a:t>
            </a:r>
            <a:r>
              <a:rPr lang="en-US" dirty="0"/>
              <a:t>experts recommend mediating for about 20 to 30 minutes at a time. Beginners may find it difficult to meditate for this length at </a:t>
            </a:r>
            <a:r>
              <a:rPr lang="en-US" dirty="0" smtClean="0"/>
              <a:t>first. </a:t>
            </a:r>
            <a:r>
              <a:rPr lang="en-US" dirty="0"/>
              <a:t>It will become easier once you are meditating regularly</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8867955" y="-1"/>
            <a:ext cx="3324045" cy="2355011"/>
          </a:xfrm>
          <a:prstGeom prst="rect">
            <a:avLst/>
          </a:prstGeom>
        </p:spPr>
      </p:pic>
    </p:spTree>
    <p:extLst>
      <p:ext uri="{BB962C8B-B14F-4D97-AF65-F5344CB8AC3E}">
        <p14:creationId xmlns:p14="http://schemas.microsoft.com/office/powerpoint/2010/main" val="148370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 Techniques – Guided Imagery</a:t>
            </a:r>
            <a:endParaRPr lang="en-US" dirty="0"/>
          </a:p>
        </p:txBody>
      </p:sp>
      <p:sp>
        <p:nvSpPr>
          <p:cNvPr id="3" name="Content Placeholder 2"/>
          <p:cNvSpPr>
            <a:spLocks noGrp="1"/>
          </p:cNvSpPr>
          <p:nvPr>
            <p:ph idx="1"/>
          </p:nvPr>
        </p:nvSpPr>
        <p:spPr>
          <a:xfrm>
            <a:off x="241541" y="1345722"/>
            <a:ext cx="7565366" cy="5218980"/>
          </a:xfrm>
        </p:spPr>
        <p:txBody>
          <a:bodyPr>
            <a:normAutofit fontScale="92500"/>
          </a:bodyPr>
          <a:lstStyle/>
          <a:p>
            <a:r>
              <a:rPr lang="en-US" dirty="0" smtClean="0"/>
              <a:t>Guided </a:t>
            </a:r>
            <a:r>
              <a:rPr lang="en-US" dirty="0"/>
              <a:t>Imagery is a wonderful stress reduction tool which uses “visualization” and “mental imagery” techniques to improve health. </a:t>
            </a:r>
            <a:endParaRPr lang="en-US" dirty="0" smtClean="0"/>
          </a:p>
          <a:p>
            <a:pPr lvl="1"/>
            <a:r>
              <a:rPr lang="en-US" dirty="0" smtClean="0"/>
              <a:t>Practice Guided Imagery for 10 minutes:  </a:t>
            </a:r>
            <a:r>
              <a:rPr lang="en-US" dirty="0">
                <a:hlinkClick r:id="rId2"/>
              </a:rPr>
              <a:t>https://</a:t>
            </a:r>
            <a:r>
              <a:rPr lang="en-US" dirty="0" smtClean="0">
                <a:hlinkClick r:id="rId2"/>
              </a:rPr>
              <a:t>www.youtube.com/watch?v=ar_W4jSzOlM</a:t>
            </a:r>
            <a:r>
              <a:rPr lang="en-US" dirty="0" smtClean="0"/>
              <a:t> </a:t>
            </a:r>
          </a:p>
          <a:p>
            <a:r>
              <a:rPr lang="en-US" dirty="0" smtClean="0"/>
              <a:t>How do you feel?</a:t>
            </a:r>
            <a:endParaRPr lang="en-US" dirty="0"/>
          </a:p>
          <a:p>
            <a:endParaRPr lang="en-US" dirty="0" smtClean="0"/>
          </a:p>
          <a:p>
            <a:r>
              <a:rPr lang="en-US" dirty="0" smtClean="0"/>
              <a:t>It </a:t>
            </a:r>
            <a:r>
              <a:rPr lang="en-US" dirty="0"/>
              <a:t>has been used effectively for cancer patients who literally imagine themselves without the cancerous cells</a:t>
            </a:r>
            <a:r>
              <a:rPr lang="en-US" dirty="0" smtClean="0"/>
              <a:t>.</a:t>
            </a:r>
          </a:p>
          <a:p>
            <a:r>
              <a:rPr lang="en-US" dirty="0" smtClean="0"/>
              <a:t> </a:t>
            </a:r>
            <a:r>
              <a:rPr lang="en-US" dirty="0"/>
              <a:t>Other creative visualization techniques include transporting the individual to a quiet place in their mind (perhaps a favorite lake, river, or forest). </a:t>
            </a:r>
            <a:endParaRPr lang="en-US" dirty="0" smtClean="0"/>
          </a:p>
          <a:p>
            <a:r>
              <a:rPr lang="en-US" dirty="0" smtClean="0"/>
              <a:t>You </a:t>
            </a:r>
            <a:r>
              <a:rPr lang="en-US" dirty="0"/>
              <a:t>can either create your own special place or listen to a guided imagery tape or CD. According to the Guided Imagery Resource Center, guided imagery can “reduce blood pressure, lower cholesterol and glucose levels in the blood and heighten short-term immune cell activity</a:t>
            </a:r>
            <a:r>
              <a:rPr lang="en-US" dirty="0" smtClean="0"/>
              <a:t>.”</a:t>
            </a:r>
          </a:p>
          <a:p>
            <a:pPr marL="0" indent="0" algn="ctr">
              <a:buNone/>
            </a:pPr>
            <a:r>
              <a:rPr lang="en-US" sz="1000" dirty="0">
                <a:hlinkClick r:id="rId3"/>
              </a:rPr>
              <a:t>https://psychcentral.com/lib/relaxation-and-meditation-techniques</a:t>
            </a:r>
            <a:r>
              <a:rPr lang="en-US" sz="1000" dirty="0" smtClean="0">
                <a:hlinkClick r:id="rId3"/>
              </a:rPr>
              <a:t>/</a:t>
            </a:r>
            <a:r>
              <a:rPr lang="en-US" sz="1000" dirty="0" smtClean="0"/>
              <a:t> </a:t>
            </a:r>
            <a:endParaRPr lang="en-US" sz="1000" dirty="0"/>
          </a:p>
        </p:txBody>
      </p:sp>
      <p:pic>
        <p:nvPicPr>
          <p:cNvPr id="4" name="Picture 3"/>
          <p:cNvPicPr>
            <a:picLocks noChangeAspect="1"/>
          </p:cNvPicPr>
          <p:nvPr/>
        </p:nvPicPr>
        <p:blipFill>
          <a:blip r:embed="rId4"/>
          <a:stretch>
            <a:fillRect/>
          </a:stretch>
        </p:blipFill>
        <p:spPr>
          <a:xfrm>
            <a:off x="7677150" y="1760507"/>
            <a:ext cx="4514850" cy="3009900"/>
          </a:xfrm>
          <a:prstGeom prst="rect">
            <a:avLst/>
          </a:prstGeom>
        </p:spPr>
      </p:pic>
    </p:spTree>
    <p:extLst>
      <p:ext uri="{BB962C8B-B14F-4D97-AF65-F5344CB8AC3E}">
        <p14:creationId xmlns:p14="http://schemas.microsoft.com/office/powerpoint/2010/main" val="352139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Massage Therapy</a:t>
            </a:r>
            <a:r>
              <a:rPr lang="en-US" dirty="0"/>
              <a:t>	</a:t>
            </a:r>
            <a:br>
              <a:rPr lang="en-US" dirty="0"/>
            </a:br>
            <a:r>
              <a:rPr lang="en-US" sz="1000" dirty="0">
                <a:hlinkClick r:id="rId2"/>
              </a:rPr>
              <a:t>https://</a:t>
            </a:r>
            <a:r>
              <a:rPr lang="en-US" sz="1000" dirty="0" smtClean="0">
                <a:hlinkClick r:id="rId2"/>
              </a:rPr>
              <a:t>www.webmd.com/balance/guide/massage-therapy-styles-and-health-benefits#2</a:t>
            </a:r>
            <a:r>
              <a:rPr lang="en-US" sz="1000" dirty="0" smtClean="0"/>
              <a:t> </a:t>
            </a:r>
            <a:endParaRPr lang="en-US" sz="1000" dirty="0"/>
          </a:p>
        </p:txBody>
      </p:sp>
      <p:sp>
        <p:nvSpPr>
          <p:cNvPr id="3" name="Content Placeholder 2"/>
          <p:cNvSpPr>
            <a:spLocks noGrp="1"/>
          </p:cNvSpPr>
          <p:nvPr>
            <p:ph idx="1"/>
          </p:nvPr>
        </p:nvSpPr>
        <p:spPr>
          <a:xfrm>
            <a:off x="292428" y="1673356"/>
            <a:ext cx="8946541" cy="4195481"/>
          </a:xfrm>
        </p:spPr>
        <p:txBody>
          <a:bodyPr/>
          <a:lstStyle/>
          <a:p>
            <a:r>
              <a:rPr lang="en-US" dirty="0"/>
              <a:t>Massage has been practiced for thousands of years. Today, if you need or want a massage, you can choose from about 80 massage therapy styles with a wide variety of pressures, movements, and techniques. These all involve pressing, rubbing, or manipulating muscles and other soft tissues with hands and fingers. Sometimes, even forearms, elbows, or feet are used.</a:t>
            </a:r>
          </a:p>
          <a:p>
            <a:endParaRPr lang="en-US" dirty="0"/>
          </a:p>
          <a:p>
            <a:r>
              <a:rPr lang="en-US" dirty="0"/>
              <a:t>According to the American Massage Therapy Association, up to 25 percent of American adults had a massage at least once during 2016-2017. And, they have a wide range of reasons for doing so. More and more people -- especially baby boomers -- recognize the health benefits of massage. They choose from among many massage styles to get relief from symptoms or to heal injuries, to help with certain health conditions, and to promote overall wellness.</a:t>
            </a:r>
          </a:p>
        </p:txBody>
      </p:sp>
      <p:pic>
        <p:nvPicPr>
          <p:cNvPr id="4" name="Picture 3"/>
          <p:cNvPicPr>
            <a:picLocks noChangeAspect="1"/>
          </p:cNvPicPr>
          <p:nvPr/>
        </p:nvPicPr>
        <p:blipFill>
          <a:blip r:embed="rId3"/>
          <a:stretch>
            <a:fillRect/>
          </a:stretch>
        </p:blipFill>
        <p:spPr>
          <a:xfrm>
            <a:off x="8919713" y="4433977"/>
            <a:ext cx="3272287" cy="2424023"/>
          </a:xfrm>
          <a:prstGeom prst="rect">
            <a:avLst/>
          </a:prstGeom>
        </p:spPr>
      </p:pic>
    </p:spTree>
    <p:extLst>
      <p:ext uri="{BB962C8B-B14F-4D97-AF65-F5344CB8AC3E}">
        <p14:creationId xmlns:p14="http://schemas.microsoft.com/office/powerpoint/2010/main" val="99847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Types of Massage</a:t>
            </a:r>
            <a:endParaRPr lang="en-US" dirty="0"/>
          </a:p>
        </p:txBody>
      </p:sp>
      <p:sp>
        <p:nvSpPr>
          <p:cNvPr id="3" name="Content Placeholder 2"/>
          <p:cNvSpPr>
            <a:spLocks noGrp="1"/>
          </p:cNvSpPr>
          <p:nvPr>
            <p:ph idx="1"/>
          </p:nvPr>
        </p:nvSpPr>
        <p:spPr>
          <a:xfrm>
            <a:off x="1103312" y="2052918"/>
            <a:ext cx="8946541" cy="4477278"/>
          </a:xfrm>
        </p:spPr>
        <p:txBody>
          <a:bodyPr>
            <a:normAutofit fontScale="77500" lnSpcReduction="20000"/>
          </a:bodyPr>
          <a:lstStyle/>
          <a:p>
            <a:pPr marL="0" indent="0">
              <a:buNone/>
            </a:pPr>
            <a:r>
              <a:rPr lang="en-US" dirty="0"/>
              <a:t>Deep Tissue Massage</a:t>
            </a:r>
          </a:p>
          <a:p>
            <a:r>
              <a:rPr lang="en-US" dirty="0"/>
              <a:t>Deep tissue massage is best for giving attention to certain painful, stiff "trouble spots" in your body. The massage therapist uses slow, deliberate strokes that focus pressure on layers of muscles, tendons, or other tissues deep under your skin. Though less rhythmic than other types of massage, deep tissue massage may be therapeutic -- relieving chronic patterns of tension and helping with muscle injuries, such as back sprain.</a:t>
            </a:r>
          </a:p>
          <a:p>
            <a:endParaRPr lang="en-US" dirty="0"/>
          </a:p>
          <a:p>
            <a:pPr marL="0" indent="0">
              <a:buNone/>
            </a:pPr>
            <a:r>
              <a:rPr lang="en-US" dirty="0"/>
              <a:t>Sports Massage</a:t>
            </a:r>
          </a:p>
          <a:p>
            <a:r>
              <a:rPr lang="en-US" dirty="0"/>
              <a:t>Developed to help with muscle systems used for a particular sport, sports massage uses a variety of approaches to help athletes in training -- before, during, or after sports events. You might use it to promote flexibility and help prevent injuries. Or, it may help muscle strains, aiding healing after a sports injury.</a:t>
            </a:r>
          </a:p>
          <a:p>
            <a:endParaRPr lang="en-US" dirty="0"/>
          </a:p>
          <a:p>
            <a:pPr marL="0" indent="0">
              <a:buNone/>
            </a:pPr>
            <a:r>
              <a:rPr lang="en-US" dirty="0"/>
              <a:t>Chair Massage</a:t>
            </a:r>
          </a:p>
          <a:p>
            <a:r>
              <a:rPr lang="en-US" dirty="0"/>
              <a:t>Ever gone to a county fair, music festival, or conference and envied other people getting chair massages? Passed by the chair massage section in an airport? Or, maybe you're lucky enough to work at a company that offers 15- to 20-minute massages as a regular benefit. Onsite, chair massages are done while you're seated fully clothed in a portable, specially designed chair. They usually involve a massage of your neck, shoulders, back, arms, and hands.</a:t>
            </a:r>
          </a:p>
        </p:txBody>
      </p:sp>
    </p:spTree>
    <p:extLst>
      <p:ext uri="{BB962C8B-B14F-4D97-AF65-F5344CB8AC3E}">
        <p14:creationId xmlns:p14="http://schemas.microsoft.com/office/powerpoint/2010/main" val="35684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Types of Massage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Swedish Massage</a:t>
            </a:r>
          </a:p>
          <a:p>
            <a:r>
              <a:rPr lang="en-US" dirty="0"/>
              <a:t>The most common type of massage is Swedish massage therapy. It involves soft, long, kneading strokes, as well as light, rhythmic, tapping strokes, on topmost layers of muscles. This is also combined with movement of the joints. By relieving muscle tension, Swedish therapy can be both relaxing and energizing. And it may even help after an injury.</a:t>
            </a:r>
          </a:p>
          <a:p>
            <a:endParaRPr lang="en-US" dirty="0"/>
          </a:p>
          <a:p>
            <a:r>
              <a:rPr lang="en-US" dirty="0"/>
              <a:t>Four common strokes of Swedish massage are</a:t>
            </a:r>
            <a:r>
              <a:rPr lang="en-US" dirty="0" smtClean="0"/>
              <a:t>:</a:t>
            </a:r>
            <a:endParaRPr lang="en-US" dirty="0"/>
          </a:p>
          <a:p>
            <a:pPr lvl="1"/>
            <a:r>
              <a:rPr lang="en-US" dirty="0"/>
              <a:t>Effleurage: a smooth, gliding stroke used to relax soft tissue</a:t>
            </a:r>
          </a:p>
          <a:p>
            <a:pPr lvl="1"/>
            <a:r>
              <a:rPr lang="en-US" dirty="0" err="1"/>
              <a:t>Petrissage</a:t>
            </a:r>
            <a:r>
              <a:rPr lang="en-US" dirty="0"/>
              <a:t>: the squeezing, rolling, or kneading that follows effleurage</a:t>
            </a:r>
          </a:p>
          <a:p>
            <a:pPr lvl="1"/>
            <a:r>
              <a:rPr lang="en-US" dirty="0"/>
              <a:t>Friction: deep, circular movements that cause layers of tissue to rub against each other, helping to increase blood flow and break down scar tissue</a:t>
            </a:r>
          </a:p>
          <a:p>
            <a:pPr lvl="1"/>
            <a:r>
              <a:rPr lang="en-US" dirty="0" err="1"/>
              <a:t>Tapotement</a:t>
            </a:r>
            <a:r>
              <a:rPr lang="en-US" dirty="0"/>
              <a:t>: a short, alternating tap done with cupped hands, fingers, or the edge of the hand</a:t>
            </a:r>
          </a:p>
        </p:txBody>
      </p:sp>
    </p:spTree>
    <p:extLst>
      <p:ext uri="{BB962C8B-B14F-4D97-AF65-F5344CB8AC3E}">
        <p14:creationId xmlns:p14="http://schemas.microsoft.com/office/powerpoint/2010/main" val="246871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Massage is effective for many who suffer from the following conditions:</a:t>
            </a:r>
            <a:endParaRPr lang="en-US" dirty="0"/>
          </a:p>
        </p:txBody>
      </p:sp>
      <p:sp>
        <p:nvSpPr>
          <p:cNvPr id="3" name="Content Placeholder 2"/>
          <p:cNvSpPr>
            <a:spLocks noGrp="1"/>
          </p:cNvSpPr>
          <p:nvPr>
            <p:ph idx="1"/>
          </p:nvPr>
        </p:nvSpPr>
        <p:spPr>
          <a:xfrm>
            <a:off x="526212" y="2052918"/>
            <a:ext cx="10627744" cy="4744697"/>
          </a:xfrm>
        </p:spPr>
        <p:txBody>
          <a:bodyPr>
            <a:normAutofit fontScale="85000" lnSpcReduction="20000"/>
          </a:bodyPr>
          <a:lstStyle/>
          <a:p>
            <a:r>
              <a:rPr lang="en-US" dirty="0"/>
              <a:t>Back </a:t>
            </a:r>
            <a:r>
              <a:rPr lang="en-US" dirty="0" smtClean="0"/>
              <a:t>pain</a:t>
            </a:r>
          </a:p>
          <a:p>
            <a:pPr lvl="1"/>
            <a:r>
              <a:rPr lang="en-US" dirty="0" smtClean="0"/>
              <a:t>More </a:t>
            </a:r>
            <a:r>
              <a:rPr lang="en-US" dirty="0"/>
              <a:t>than one study has shown the effectiveness of massage therapy for back pain. </a:t>
            </a:r>
          </a:p>
          <a:p>
            <a:r>
              <a:rPr lang="en-US" dirty="0"/>
              <a:t>Headache </a:t>
            </a:r>
          </a:p>
          <a:p>
            <a:pPr lvl="1"/>
            <a:r>
              <a:rPr lang="en-US" dirty="0" smtClean="0"/>
              <a:t>Headache also </a:t>
            </a:r>
            <a:r>
              <a:rPr lang="en-US" dirty="0"/>
              <a:t>responds to massage therapy. Some studies suggest that massage therapy can reduce the number of migraines a person has and also improve sleep.</a:t>
            </a:r>
          </a:p>
          <a:p>
            <a:r>
              <a:rPr lang="en-US" dirty="0" smtClean="0"/>
              <a:t>Osteoarthritis</a:t>
            </a:r>
          </a:p>
          <a:p>
            <a:pPr lvl="1"/>
            <a:r>
              <a:rPr lang="en-US" dirty="0" smtClean="0"/>
              <a:t>In </a:t>
            </a:r>
            <a:r>
              <a:rPr lang="en-US" dirty="0"/>
              <a:t>the first clinical trial looking at the effectiveness of Swedish massage for knee osteoarthritis, participants who received a one-hour massage either one or two times a week had improvements in pain, stiffness, and function. The control group had no such change.</a:t>
            </a:r>
          </a:p>
          <a:p>
            <a:r>
              <a:rPr lang="en-US" dirty="0" smtClean="0"/>
              <a:t>Cancer</a:t>
            </a:r>
          </a:p>
          <a:p>
            <a:pPr lvl="1"/>
            <a:r>
              <a:rPr lang="en-US" dirty="0" smtClean="0"/>
              <a:t>Used </a:t>
            </a:r>
            <a:r>
              <a:rPr lang="en-US" dirty="0"/>
              <a:t>as a complement to traditional, Western medicine, massage can promote relaxation and reduce cancer symptoms or side effects of treatment. It may help reduce pain, swelling, fatigue, nausea, or depression, for example, or improve the function of your immune system. However, there are specific areas that a massage therapist should avoid in a cancer patient, as well as times when massage should be avoided altogether. Talk to your doctor before getting massage therapy if you have cancer.</a:t>
            </a:r>
          </a:p>
          <a:p>
            <a:r>
              <a:rPr lang="en-US" dirty="0" smtClean="0"/>
              <a:t>Depression</a:t>
            </a:r>
          </a:p>
          <a:p>
            <a:pPr lvl="1"/>
            <a:r>
              <a:rPr lang="en-US" dirty="0" smtClean="0"/>
              <a:t>A </a:t>
            </a:r>
            <a:r>
              <a:rPr lang="en-US" dirty="0"/>
              <a:t>review of 17 clinical trials found that massage therapy may help reduce depression. But for generalized anxiety disorder, it was no more effective than providing a calming environment and deep breathing exercises.</a:t>
            </a:r>
          </a:p>
        </p:txBody>
      </p:sp>
    </p:spTree>
    <p:extLst>
      <p:ext uri="{BB962C8B-B14F-4D97-AF65-F5344CB8AC3E}">
        <p14:creationId xmlns:p14="http://schemas.microsoft.com/office/powerpoint/2010/main" val="160750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a:t>
            </a:r>
            <a:endParaRPr lang="en-US" dirty="0"/>
          </a:p>
        </p:txBody>
      </p:sp>
      <p:sp>
        <p:nvSpPr>
          <p:cNvPr id="3" name="Content Placeholder 2"/>
          <p:cNvSpPr>
            <a:spLocks noGrp="1"/>
          </p:cNvSpPr>
          <p:nvPr>
            <p:ph idx="1"/>
          </p:nvPr>
        </p:nvSpPr>
        <p:spPr>
          <a:xfrm>
            <a:off x="534838" y="1319842"/>
            <a:ext cx="9515015" cy="4928557"/>
          </a:xfrm>
        </p:spPr>
        <p:txBody>
          <a:bodyPr>
            <a:normAutofit fontScale="62500" lnSpcReduction="20000"/>
          </a:bodyPr>
          <a:lstStyle/>
          <a:p>
            <a:pPr marL="0" indent="0">
              <a:buNone/>
            </a:pPr>
            <a:r>
              <a:rPr lang="en-US" dirty="0"/>
              <a:t>Acupuncture involves the insertion of very thin needles through your skin at strategic points on your body. A key component of traditional Chinese medicine, acupuncture is most commonly used to treat pain. Increasingly, it is being used for overall wellness, including stress management.</a:t>
            </a:r>
          </a:p>
          <a:p>
            <a:endParaRPr lang="en-US" dirty="0"/>
          </a:p>
          <a:p>
            <a:pPr marL="0" indent="0">
              <a:buNone/>
            </a:pPr>
            <a:r>
              <a:rPr lang="en-US" dirty="0"/>
              <a:t>Traditional Chinese medicine explains acupuncture as a technique for balancing the flow of energy or life force — known as chi or qi (</a:t>
            </a:r>
            <a:r>
              <a:rPr lang="en-US" dirty="0" err="1"/>
              <a:t>chee</a:t>
            </a:r>
            <a:r>
              <a:rPr lang="en-US" dirty="0"/>
              <a:t>) — believed to flow through pathways (meridians) in your body. By inserting needles into specific points along these meridians, acupuncture practitioners believe that your energy flow will re-balance.</a:t>
            </a:r>
          </a:p>
          <a:p>
            <a:endParaRPr lang="en-US" dirty="0"/>
          </a:p>
          <a:p>
            <a:pPr marL="0" indent="0">
              <a:buNone/>
            </a:pPr>
            <a:r>
              <a:rPr lang="en-US" dirty="0"/>
              <a:t>In contrast, many Western practitioners view the acupuncture points as places to stimulate nerves, muscles and connective tissue. Some believe that this stimulation boosts your body's natural painkillers.</a:t>
            </a:r>
          </a:p>
          <a:p>
            <a:endParaRPr lang="en-US" dirty="0"/>
          </a:p>
          <a:p>
            <a:pPr marL="0" indent="0">
              <a:buNone/>
            </a:pPr>
            <a:r>
              <a:rPr lang="en-US" dirty="0"/>
              <a:t>Why it's done</a:t>
            </a:r>
          </a:p>
          <a:p>
            <a:r>
              <a:rPr lang="en-US" dirty="0"/>
              <a:t>Acupuncture is used mainly to relieve discomfort associated with a variety of diseases and conditions, including:</a:t>
            </a:r>
          </a:p>
          <a:p>
            <a:pPr lvl="1">
              <a:lnSpc>
                <a:spcPct val="120000"/>
              </a:lnSpc>
              <a:spcBef>
                <a:spcPts val="0"/>
              </a:spcBef>
            </a:pPr>
            <a:r>
              <a:rPr lang="en-US" dirty="0" smtClean="0"/>
              <a:t>Chemotherapy-induced </a:t>
            </a:r>
            <a:r>
              <a:rPr lang="en-US" dirty="0"/>
              <a:t>and postoperative nausea and vomiting</a:t>
            </a:r>
          </a:p>
          <a:p>
            <a:pPr lvl="1">
              <a:lnSpc>
                <a:spcPct val="120000"/>
              </a:lnSpc>
              <a:spcBef>
                <a:spcPts val="0"/>
              </a:spcBef>
            </a:pPr>
            <a:r>
              <a:rPr lang="en-US" dirty="0"/>
              <a:t>Dental pain</a:t>
            </a:r>
          </a:p>
          <a:p>
            <a:pPr lvl="1">
              <a:lnSpc>
                <a:spcPct val="120000"/>
              </a:lnSpc>
              <a:spcBef>
                <a:spcPts val="0"/>
              </a:spcBef>
            </a:pPr>
            <a:r>
              <a:rPr lang="en-US" dirty="0"/>
              <a:t>Headaches, including tension headaches and migraines</a:t>
            </a:r>
          </a:p>
          <a:p>
            <a:pPr lvl="1">
              <a:lnSpc>
                <a:spcPct val="120000"/>
              </a:lnSpc>
              <a:spcBef>
                <a:spcPts val="0"/>
              </a:spcBef>
            </a:pPr>
            <a:r>
              <a:rPr lang="en-US" dirty="0"/>
              <a:t>Labor pain</a:t>
            </a:r>
          </a:p>
          <a:p>
            <a:pPr lvl="1">
              <a:lnSpc>
                <a:spcPct val="120000"/>
              </a:lnSpc>
              <a:spcBef>
                <a:spcPts val="0"/>
              </a:spcBef>
            </a:pPr>
            <a:r>
              <a:rPr lang="en-US" dirty="0"/>
              <a:t>Low back pain</a:t>
            </a:r>
          </a:p>
          <a:p>
            <a:pPr lvl="1">
              <a:lnSpc>
                <a:spcPct val="120000"/>
              </a:lnSpc>
              <a:spcBef>
                <a:spcPts val="0"/>
              </a:spcBef>
            </a:pPr>
            <a:r>
              <a:rPr lang="en-US" dirty="0"/>
              <a:t>Neck pain</a:t>
            </a:r>
          </a:p>
          <a:p>
            <a:pPr lvl="1">
              <a:lnSpc>
                <a:spcPct val="120000"/>
              </a:lnSpc>
              <a:spcBef>
                <a:spcPts val="0"/>
              </a:spcBef>
            </a:pPr>
            <a:r>
              <a:rPr lang="en-US" dirty="0"/>
              <a:t>Osteoarthritis</a:t>
            </a:r>
          </a:p>
          <a:p>
            <a:pPr lvl="1">
              <a:lnSpc>
                <a:spcPct val="120000"/>
              </a:lnSpc>
              <a:spcBef>
                <a:spcPts val="0"/>
              </a:spcBef>
            </a:pPr>
            <a:r>
              <a:rPr lang="en-US" dirty="0"/>
              <a:t>Menstrual cramps</a:t>
            </a:r>
          </a:p>
          <a:p>
            <a:pPr lvl="1">
              <a:lnSpc>
                <a:spcPct val="120000"/>
              </a:lnSpc>
              <a:spcBef>
                <a:spcPts val="0"/>
              </a:spcBef>
            </a:pPr>
            <a:r>
              <a:rPr lang="en-US" dirty="0"/>
              <a:t>Respiratory disorders, such as allergic </a:t>
            </a:r>
            <a:r>
              <a:rPr lang="en-US" dirty="0" smtClean="0"/>
              <a:t>rhinitis</a:t>
            </a:r>
          </a:p>
          <a:p>
            <a:pPr marL="457200" lvl="1" indent="0">
              <a:lnSpc>
                <a:spcPct val="120000"/>
              </a:lnSpc>
              <a:spcBef>
                <a:spcPts val="0"/>
              </a:spcBef>
              <a:buNone/>
            </a:pPr>
            <a:endParaRPr lang="en-US" dirty="0" smtClean="0"/>
          </a:p>
          <a:p>
            <a:pPr marL="457200" lvl="1" indent="0" algn="ctr">
              <a:lnSpc>
                <a:spcPct val="120000"/>
              </a:lnSpc>
              <a:spcBef>
                <a:spcPts val="0"/>
              </a:spcBef>
              <a:buNone/>
            </a:pPr>
            <a:r>
              <a:rPr lang="en-US" dirty="0">
                <a:hlinkClick r:id="rId2"/>
              </a:rPr>
              <a:t>https://</a:t>
            </a:r>
            <a:r>
              <a:rPr lang="en-US" dirty="0" smtClean="0">
                <a:hlinkClick r:id="rId2"/>
              </a:rPr>
              <a:t>www.mayoclinic.org/tests-procedures/acupuncture/about/pac-20392763</a:t>
            </a:r>
            <a:r>
              <a:rPr lang="en-US" dirty="0" smtClean="0"/>
              <a:t> </a:t>
            </a:r>
            <a:endParaRPr lang="en-US" dirty="0"/>
          </a:p>
        </p:txBody>
      </p:sp>
      <p:pic>
        <p:nvPicPr>
          <p:cNvPr id="4" name="Picture 3"/>
          <p:cNvPicPr>
            <a:picLocks noChangeAspect="1"/>
          </p:cNvPicPr>
          <p:nvPr/>
        </p:nvPicPr>
        <p:blipFill>
          <a:blip r:embed="rId3"/>
          <a:stretch>
            <a:fillRect/>
          </a:stretch>
        </p:blipFill>
        <p:spPr>
          <a:xfrm>
            <a:off x="9021253" y="4687558"/>
            <a:ext cx="2724150" cy="1847850"/>
          </a:xfrm>
          <a:prstGeom prst="rect">
            <a:avLst/>
          </a:prstGeom>
        </p:spPr>
      </p:pic>
    </p:spTree>
    <p:extLst>
      <p:ext uri="{BB962C8B-B14F-4D97-AF65-F5344CB8AC3E}">
        <p14:creationId xmlns:p14="http://schemas.microsoft.com/office/powerpoint/2010/main" val="265735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 Touch</a:t>
            </a:r>
            <a:endParaRPr lang="en-US" dirty="0"/>
          </a:p>
        </p:txBody>
      </p:sp>
      <p:sp>
        <p:nvSpPr>
          <p:cNvPr id="3" name="Content Placeholder 2"/>
          <p:cNvSpPr>
            <a:spLocks noGrp="1"/>
          </p:cNvSpPr>
          <p:nvPr>
            <p:ph idx="1"/>
          </p:nvPr>
        </p:nvSpPr>
        <p:spPr>
          <a:xfrm>
            <a:off x="646111" y="1362973"/>
            <a:ext cx="9903994" cy="5279366"/>
          </a:xfrm>
        </p:spPr>
        <p:txBody>
          <a:bodyPr>
            <a:normAutofit fontScale="62500" lnSpcReduction="20000"/>
          </a:bodyPr>
          <a:lstStyle/>
          <a:p>
            <a:r>
              <a:rPr lang="en-US" dirty="0"/>
              <a:t>Healing Touch is a relaxing, nurturing, heart-centered energy therapy that uses gentle, intentional touch that assists in balancing physical, emotional, mental, and spiritual well-being.  Classified by the National Institutes of Health as a </a:t>
            </a:r>
            <a:r>
              <a:rPr lang="en-US" dirty="0" err="1"/>
              <a:t>biofield</a:t>
            </a:r>
            <a:r>
              <a:rPr lang="en-US" dirty="0"/>
              <a:t> therapy and nursing intervention, Healing Touch may be used to address the North American Nursing Diagnosis Association (NANDA-1) diagnosis of “Imbalanced Energy Field.”</a:t>
            </a:r>
          </a:p>
          <a:p>
            <a:endParaRPr lang="en-US" dirty="0"/>
          </a:p>
          <a:p>
            <a:r>
              <a:rPr lang="en-US" dirty="0"/>
              <a:t>Healing Touch is a collection of standardized, noninvasive techniques that clear, energize, and balance the human and environmental energy fields. Healing Touch assists in creating a coherent and balanced energy field, supporting one’s inherent ability to heal. It is safe for all ages and works in harmony with, is complementary to, and may be integrated with standard medical care.</a:t>
            </a:r>
          </a:p>
          <a:p>
            <a:endParaRPr lang="en-US" dirty="0"/>
          </a:p>
          <a:p>
            <a:r>
              <a:rPr lang="en-US" dirty="0"/>
              <a:t>Participants learn about the research basis that suggests Healing Touch is beneficial in calming anxiety and reducing symptoms of depression, decreasing pain, strengthening the immune system, enhancing recovery from surgery, complementing care for neck and spine problems, deepening spiritual connection, supporting cancer care, creating a sense of well-being, easing acute and chronic conditions, and supporting resiliency in health care providers.</a:t>
            </a:r>
            <a:endParaRPr lang="en-US" dirty="0" smtClean="0"/>
          </a:p>
          <a:p>
            <a:endParaRPr lang="en-US" dirty="0"/>
          </a:p>
          <a:p>
            <a:pPr marL="0" indent="0" algn="ctr">
              <a:buNone/>
            </a:pPr>
            <a:r>
              <a:rPr lang="en-US" sz="1600" dirty="0">
                <a:hlinkClick r:id="rId2"/>
              </a:rPr>
              <a:t>https://</a:t>
            </a:r>
            <a:r>
              <a:rPr lang="en-US" sz="1600" dirty="0" smtClean="0">
                <a:hlinkClick r:id="rId2"/>
              </a:rPr>
              <a:t>www.healingbeyondborders.org/index.php/about/what-is-healing-touch</a:t>
            </a:r>
            <a:r>
              <a:rPr lang="en-US" sz="1600" dirty="0" smtClean="0"/>
              <a:t> </a:t>
            </a:r>
          </a:p>
          <a:p>
            <a:endParaRPr lang="en-US" dirty="0" smtClean="0"/>
          </a:p>
          <a:p>
            <a:r>
              <a:rPr lang="en-US" dirty="0" smtClean="0"/>
              <a:t>Watch </a:t>
            </a:r>
            <a:r>
              <a:rPr lang="en-US" dirty="0"/>
              <a:t>Introduction to Healing Touch with Sue </a:t>
            </a:r>
            <a:r>
              <a:rPr lang="en-US" dirty="0" err="1"/>
              <a:t>Kagel</a:t>
            </a:r>
            <a:r>
              <a:rPr lang="en-US" dirty="0"/>
              <a:t>, RN, BSN, CHTP/I, HNC:   </a:t>
            </a:r>
            <a:r>
              <a:rPr lang="en-US" dirty="0">
                <a:hlinkClick r:id="rId3"/>
              </a:rPr>
              <a:t>https://</a:t>
            </a:r>
            <a:r>
              <a:rPr lang="en-US" dirty="0" smtClean="0">
                <a:hlinkClick r:id="rId3"/>
              </a:rPr>
              <a:t>www.youtube.com/watch?v=HhrMiMlWx4E</a:t>
            </a:r>
            <a:r>
              <a:rPr lang="en-US" dirty="0" smtClean="0"/>
              <a:t>  </a:t>
            </a:r>
          </a:p>
          <a:p>
            <a:r>
              <a:rPr lang="en-US" dirty="0" smtClean="0"/>
              <a:t>11 minutes</a:t>
            </a:r>
          </a:p>
          <a:p>
            <a:endParaRPr lang="en-US" dirty="0"/>
          </a:p>
          <a:p>
            <a:r>
              <a:rPr lang="en-US" dirty="0" smtClean="0"/>
              <a:t>Do you think healing touch can be effective?</a:t>
            </a:r>
          </a:p>
          <a:p>
            <a:pPr lvl="1"/>
            <a:r>
              <a:rPr lang="en-US" dirty="0" smtClean="0"/>
              <a:t>Why and why not</a:t>
            </a:r>
          </a:p>
          <a:p>
            <a:pPr lvl="1"/>
            <a:r>
              <a:rPr lang="en-US" dirty="0" smtClean="0"/>
              <a:t>Would you try it?</a:t>
            </a:r>
            <a:endParaRPr lang="en-US" dirty="0"/>
          </a:p>
        </p:txBody>
      </p:sp>
      <p:pic>
        <p:nvPicPr>
          <p:cNvPr id="4" name="Picture 3"/>
          <p:cNvPicPr>
            <a:picLocks noChangeAspect="1"/>
          </p:cNvPicPr>
          <p:nvPr/>
        </p:nvPicPr>
        <p:blipFill>
          <a:blip r:embed="rId4"/>
          <a:stretch>
            <a:fillRect/>
          </a:stretch>
        </p:blipFill>
        <p:spPr>
          <a:xfrm>
            <a:off x="8635042" y="5011948"/>
            <a:ext cx="3343813" cy="1752330"/>
          </a:xfrm>
          <a:prstGeom prst="rect">
            <a:avLst/>
          </a:prstGeom>
        </p:spPr>
      </p:pic>
    </p:spTree>
    <p:extLst>
      <p:ext uri="{BB962C8B-B14F-4D97-AF65-F5344CB8AC3E}">
        <p14:creationId xmlns:p14="http://schemas.microsoft.com/office/powerpoint/2010/main" val="102983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Herbal Supplements</a:t>
            </a:r>
            <a:endParaRPr lang="en-US" dirty="0"/>
          </a:p>
        </p:txBody>
      </p:sp>
      <p:sp>
        <p:nvSpPr>
          <p:cNvPr id="3" name="Content Placeholder 2"/>
          <p:cNvSpPr>
            <a:spLocks noGrp="1"/>
          </p:cNvSpPr>
          <p:nvPr>
            <p:ph idx="1"/>
          </p:nvPr>
        </p:nvSpPr>
        <p:spPr>
          <a:xfrm>
            <a:off x="171660" y="1449069"/>
            <a:ext cx="8946541" cy="4485905"/>
          </a:xfrm>
        </p:spPr>
        <p:txBody>
          <a:bodyPr>
            <a:normAutofit fontScale="85000" lnSpcReduction="20000"/>
          </a:bodyPr>
          <a:lstStyle/>
          <a:p>
            <a:r>
              <a:rPr lang="en-US" dirty="0" smtClean="0"/>
              <a:t>Herbal supplements are products </a:t>
            </a:r>
            <a:r>
              <a:rPr lang="en-US" dirty="0"/>
              <a:t>made from botanicals, or plants, that are used to treat diseases or to maintain health are called herbal products, botanical products, or </a:t>
            </a:r>
            <a:r>
              <a:rPr lang="en-US" dirty="0" err="1"/>
              <a:t>phytomedicines</a:t>
            </a:r>
            <a:r>
              <a:rPr lang="en-US" dirty="0"/>
              <a:t>. A product made from plants and used solely for internal use is called an herbal supplement.</a:t>
            </a:r>
          </a:p>
          <a:p>
            <a:r>
              <a:rPr lang="en-US" dirty="0" smtClean="0"/>
              <a:t>Many </a:t>
            </a:r>
            <a:r>
              <a:rPr lang="en-US" dirty="0"/>
              <a:t>prescription drugs and over-the-counter medicines are also made from plant products, but these products contain only purified ingredients and are regulated by the FDA. Herbal supplements may contain entire plants or plant parts.</a:t>
            </a:r>
          </a:p>
          <a:p>
            <a:r>
              <a:rPr lang="en-US" dirty="0" smtClean="0"/>
              <a:t>Herbal </a:t>
            </a:r>
            <a:r>
              <a:rPr lang="en-US" dirty="0"/>
              <a:t>supplements come in all forms: dried, chopped, powdered, capsule, or liquid, and can be used in various ways, including:</a:t>
            </a:r>
          </a:p>
          <a:p>
            <a:pPr lvl="1"/>
            <a:r>
              <a:rPr lang="en-US" dirty="0" smtClean="0"/>
              <a:t>Swallowed </a:t>
            </a:r>
            <a:r>
              <a:rPr lang="en-US" dirty="0"/>
              <a:t>as pills, powders, or tinctures</a:t>
            </a:r>
          </a:p>
          <a:p>
            <a:pPr lvl="1"/>
            <a:r>
              <a:rPr lang="en-US" dirty="0" smtClean="0"/>
              <a:t>Brewed </a:t>
            </a:r>
            <a:r>
              <a:rPr lang="en-US" dirty="0"/>
              <a:t>as tea</a:t>
            </a:r>
          </a:p>
          <a:p>
            <a:pPr lvl="1"/>
            <a:r>
              <a:rPr lang="en-US" dirty="0" smtClean="0"/>
              <a:t>Applied </a:t>
            </a:r>
            <a:r>
              <a:rPr lang="en-US" dirty="0"/>
              <a:t>to the skin as gels, lotions, or creams</a:t>
            </a:r>
          </a:p>
          <a:p>
            <a:pPr lvl="1"/>
            <a:r>
              <a:rPr lang="en-US" dirty="0" smtClean="0"/>
              <a:t>Added </a:t>
            </a:r>
            <a:r>
              <a:rPr lang="en-US" dirty="0"/>
              <a:t>to bath water</a:t>
            </a:r>
          </a:p>
          <a:p>
            <a:r>
              <a:rPr lang="en-US" dirty="0" smtClean="0"/>
              <a:t>The </a:t>
            </a:r>
            <a:r>
              <a:rPr lang="en-US" dirty="0"/>
              <a:t>practice of using herbal supplements dates back thousands of years. Today, the use of herbal supplements is common among American consumers. However, they are not for everyone. Because they are not subject to close scrutiny by the FDA, or other governing agencies, the use of herbal supplements remains controversial. It is best to consult your doctor about any symptoms or conditions you have and to discuss the use of herbal supplements.</a:t>
            </a:r>
          </a:p>
        </p:txBody>
      </p:sp>
      <p:pic>
        <p:nvPicPr>
          <p:cNvPr id="4" name="Picture 3"/>
          <p:cNvPicPr>
            <a:picLocks noChangeAspect="1"/>
          </p:cNvPicPr>
          <p:nvPr/>
        </p:nvPicPr>
        <p:blipFill>
          <a:blip r:embed="rId2"/>
          <a:stretch>
            <a:fillRect/>
          </a:stretch>
        </p:blipFill>
        <p:spPr>
          <a:xfrm>
            <a:off x="8928341" y="4088921"/>
            <a:ext cx="3263660" cy="2587745"/>
          </a:xfrm>
          <a:prstGeom prst="rect">
            <a:avLst/>
          </a:prstGeom>
        </p:spPr>
      </p:pic>
    </p:spTree>
    <p:extLst>
      <p:ext uri="{BB962C8B-B14F-4D97-AF65-F5344CB8AC3E}">
        <p14:creationId xmlns:p14="http://schemas.microsoft.com/office/powerpoint/2010/main" val="49922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CAM?</a:t>
            </a:r>
            <a:endParaRPr lang="en-US" dirty="0"/>
          </a:p>
        </p:txBody>
      </p:sp>
      <p:sp>
        <p:nvSpPr>
          <p:cNvPr id="3" name="Content Placeholder 2"/>
          <p:cNvSpPr>
            <a:spLocks noGrp="1"/>
          </p:cNvSpPr>
          <p:nvPr>
            <p:ph idx="1"/>
          </p:nvPr>
        </p:nvSpPr>
        <p:spPr>
          <a:xfrm>
            <a:off x="543464" y="1268084"/>
            <a:ext cx="9506389" cy="5477774"/>
          </a:xfrm>
        </p:spPr>
        <p:txBody>
          <a:bodyPr>
            <a:normAutofit fontScale="62500" lnSpcReduction="20000"/>
          </a:bodyPr>
          <a:lstStyle/>
          <a:p>
            <a:pPr marL="0" indent="0">
              <a:buNone/>
            </a:pPr>
            <a:r>
              <a:rPr lang="en-US" dirty="0"/>
              <a:t>In theory, anyone. It doesn’t matter if they’re sick or healthy. Every person will respond differently to each product or practice. It’s also important to know that some complementary approaches have been studied more than </a:t>
            </a:r>
            <a:r>
              <a:rPr lang="en-US" dirty="0" smtClean="0"/>
              <a:t>others. For </a:t>
            </a:r>
            <a:r>
              <a:rPr lang="en-US" dirty="0"/>
              <a:t>example, research shows that acupuncture may be helpful in fighting chronic pain, including that of the lower back and neck. It’s also been proven effective in treating pain from arthritis and different types of headaches.</a:t>
            </a:r>
          </a:p>
          <a:p>
            <a:pPr marL="0" indent="0">
              <a:buNone/>
            </a:pPr>
            <a:r>
              <a:rPr lang="en-US" dirty="0" smtClean="0"/>
              <a:t>Are </a:t>
            </a:r>
            <a:r>
              <a:rPr lang="en-US" dirty="0"/>
              <a:t>There Risks?</a:t>
            </a:r>
          </a:p>
          <a:p>
            <a:r>
              <a:rPr lang="en-US" dirty="0"/>
              <a:t>Yes. That’s the case for all types of medicine, traditional Western included. But alternative medicine can be very dangerous if it’s used in place of traditional treatments. It can even be life-threatening. That’s partly because you’re not getting proven treatments for your condition.</a:t>
            </a:r>
          </a:p>
          <a:p>
            <a:r>
              <a:rPr lang="en-US" dirty="0" smtClean="0"/>
              <a:t>But </a:t>
            </a:r>
            <a:r>
              <a:rPr lang="en-US" dirty="0"/>
              <a:t>many forms of complementary medicine -- like meditation -- don’t have many side effects and can be used safely.</a:t>
            </a:r>
          </a:p>
          <a:p>
            <a:r>
              <a:rPr lang="en-US" dirty="0" smtClean="0"/>
              <a:t>Some </a:t>
            </a:r>
            <a:r>
              <a:rPr lang="en-US" dirty="0"/>
              <a:t>herbs, supplements, and vitamins also have potential side effects These substances aren’t regulated by the government in the same way that drugs are. And, although many claim to be “natural,” this doesn’t always mean they’re safe. Ingredients, dosing, and manufacturing processes can vary widely from product to product.</a:t>
            </a:r>
          </a:p>
          <a:p>
            <a:r>
              <a:rPr lang="en-US" dirty="0" smtClean="0"/>
              <a:t>Here </a:t>
            </a:r>
            <a:r>
              <a:rPr lang="en-US" dirty="0"/>
              <a:t>are some specific dangers linked with natural products:</a:t>
            </a:r>
          </a:p>
          <a:p>
            <a:pPr lvl="1"/>
            <a:r>
              <a:rPr lang="en-US" dirty="0" smtClean="0"/>
              <a:t>St</a:t>
            </a:r>
            <a:r>
              <a:rPr lang="en-US" dirty="0"/>
              <a:t>. John’s </a:t>
            </a:r>
            <a:r>
              <a:rPr lang="en-US" dirty="0" err="1"/>
              <a:t>Wort</a:t>
            </a:r>
            <a:r>
              <a:rPr lang="en-US" dirty="0"/>
              <a:t>. This herb is used to treat depression. But it can reduce how effective some drugs are. Among these are certain cancer medications, </a:t>
            </a:r>
            <a:r>
              <a:rPr lang="en-US" dirty="0" err="1"/>
              <a:t>immunosuppressants</a:t>
            </a:r>
            <a:r>
              <a:rPr lang="en-US" dirty="0"/>
              <a:t>, and </a:t>
            </a:r>
            <a:r>
              <a:rPr lang="en-US" dirty="0" err="1"/>
              <a:t>antiretrovirals</a:t>
            </a:r>
            <a:r>
              <a:rPr lang="en-US" dirty="0"/>
              <a:t>.</a:t>
            </a:r>
          </a:p>
          <a:p>
            <a:pPr lvl="1"/>
            <a:r>
              <a:rPr lang="en-US" dirty="0"/>
              <a:t>Kava </a:t>
            </a:r>
            <a:r>
              <a:rPr lang="en-US" dirty="0" err="1"/>
              <a:t>Kava</a:t>
            </a:r>
            <a:r>
              <a:rPr lang="en-US" dirty="0"/>
              <a:t>. Some people use this herb to ease anxiety. But it may cause liver damage.</a:t>
            </a:r>
          </a:p>
          <a:p>
            <a:pPr lvl="1"/>
            <a:r>
              <a:rPr lang="en-US" dirty="0"/>
              <a:t>Vitamin C. If you take this in high doses, it could affect how well chemotherapy and radiation work in treating cancer.</a:t>
            </a:r>
          </a:p>
          <a:p>
            <a:pPr lvl="1"/>
            <a:r>
              <a:rPr lang="en-US" dirty="0"/>
              <a:t>Herbal Products Used in Chinese </a:t>
            </a:r>
            <a:r>
              <a:rPr lang="en-US" dirty="0" smtClean="0"/>
              <a:t>Medicine</a:t>
            </a:r>
            <a:r>
              <a:rPr lang="en-US" dirty="0"/>
              <a:t>. Some of these may contain heavy metals, like lead or arsenic.</a:t>
            </a:r>
          </a:p>
          <a:p>
            <a:pPr lvl="1"/>
            <a:r>
              <a:rPr lang="en-US" dirty="0"/>
              <a:t>Dietary Supplements. These can interfere with different cancer treatments. For instance, some of them might cause your skin to become sensitive if you take them while getting radiation. This is one reason why oncologists usually tell you to avoid taking them if you’re undergoing treatment.</a:t>
            </a:r>
          </a:p>
          <a:p>
            <a:pPr lvl="1"/>
            <a:r>
              <a:rPr lang="en-US" dirty="0"/>
              <a:t>Chiropractic Treatment. In very rare cases where this natural therapy has been used on the spine, it’s ended in a stroke. More common side effects, like headaches, are mild and don’t last long</a:t>
            </a:r>
            <a:r>
              <a:rPr lang="en-US" dirty="0" smtClean="0"/>
              <a:t>.</a:t>
            </a:r>
          </a:p>
          <a:p>
            <a:pPr lvl="1" algn="ctr"/>
            <a:r>
              <a:rPr lang="en-US" dirty="0">
                <a:hlinkClick r:id="rId2"/>
              </a:rPr>
              <a:t>https://</a:t>
            </a:r>
            <a:r>
              <a:rPr lang="en-US" dirty="0" smtClean="0">
                <a:hlinkClick r:id="rId2"/>
              </a:rPr>
              <a:t>www.webmd.com/balance/guide/complementary-vs-alternative-medicine#1</a:t>
            </a:r>
            <a:r>
              <a:rPr lang="en-US" dirty="0" smtClean="0"/>
              <a:t> </a:t>
            </a:r>
            <a:endParaRPr lang="en-US" dirty="0"/>
          </a:p>
        </p:txBody>
      </p:sp>
    </p:spTree>
    <p:extLst>
      <p:ext uri="{BB962C8B-B14F-4D97-AF65-F5344CB8AC3E}">
        <p14:creationId xmlns:p14="http://schemas.microsoft.com/office/powerpoint/2010/main" val="101110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Define Complementary Medicine</a:t>
            </a:r>
          </a:p>
          <a:p>
            <a:r>
              <a:rPr lang="en-US" dirty="0" smtClean="0"/>
              <a:t>Define Alternative Medicine</a:t>
            </a:r>
          </a:p>
          <a:p>
            <a:r>
              <a:rPr lang="en-US" dirty="0" smtClean="0"/>
              <a:t>Define Integrative Medicine</a:t>
            </a:r>
          </a:p>
          <a:p>
            <a:r>
              <a:rPr lang="en-US" dirty="0" smtClean="0"/>
              <a:t>Describe various common methods</a:t>
            </a:r>
          </a:p>
          <a:p>
            <a:r>
              <a:rPr lang="en-US" dirty="0" smtClean="0"/>
              <a:t>Demonstrate guided relaxation technique</a:t>
            </a:r>
            <a:endParaRPr lang="en-US" dirty="0"/>
          </a:p>
        </p:txBody>
      </p:sp>
    </p:spTree>
    <p:extLst>
      <p:ext uri="{BB962C8B-B14F-4D97-AF65-F5344CB8AC3E}">
        <p14:creationId xmlns:p14="http://schemas.microsoft.com/office/powerpoint/2010/main" val="184524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Reflection</a:t>
            </a:r>
            <a:endParaRPr lang="en-US" dirty="0"/>
          </a:p>
        </p:txBody>
      </p:sp>
      <p:sp>
        <p:nvSpPr>
          <p:cNvPr id="3" name="Content Placeholder 2"/>
          <p:cNvSpPr>
            <a:spLocks noGrp="1"/>
          </p:cNvSpPr>
          <p:nvPr>
            <p:ph idx="1"/>
          </p:nvPr>
        </p:nvSpPr>
        <p:spPr/>
        <p:txBody>
          <a:bodyPr/>
          <a:lstStyle/>
          <a:p>
            <a:r>
              <a:rPr lang="en-US" dirty="0" smtClean="0"/>
              <a:t>In pairs, list as many complementary and alternative treatments as you can, whether or not they have been covered today.  </a:t>
            </a:r>
            <a:endParaRPr lang="en-US" dirty="0"/>
          </a:p>
          <a:p>
            <a:r>
              <a:rPr lang="en-US" dirty="0" smtClean="0"/>
              <a:t>Write a brief description of each.</a:t>
            </a:r>
          </a:p>
          <a:p>
            <a:r>
              <a:rPr lang="en-US" dirty="0" smtClean="0"/>
              <a:t>Which do you think you may try and under what circumstances?</a:t>
            </a:r>
          </a:p>
          <a:p>
            <a:endParaRPr lang="en-US" dirty="0"/>
          </a:p>
          <a:p>
            <a:r>
              <a:rPr lang="en-US" dirty="0" smtClean="0"/>
              <a:t>Class discussion to the extent students are willing to share.</a:t>
            </a:r>
            <a:endParaRPr lang="en-US" dirty="0"/>
          </a:p>
        </p:txBody>
      </p:sp>
    </p:spTree>
    <p:extLst>
      <p:ext uri="{BB962C8B-B14F-4D97-AF65-F5344CB8AC3E}">
        <p14:creationId xmlns:p14="http://schemas.microsoft.com/office/powerpoint/2010/main" val="339659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Complementary and Alternative Medicine </a:t>
            </a:r>
            <a:br>
              <a:rPr lang="en-US" dirty="0" smtClean="0"/>
            </a:br>
            <a:r>
              <a:rPr lang="en-US" sz="1100" dirty="0" smtClean="0"/>
              <a:t>(</a:t>
            </a:r>
            <a:r>
              <a:rPr lang="en-US" sz="1100" dirty="0"/>
              <a:t>WebMD accessed on 6.21.19 from </a:t>
            </a:r>
            <a:r>
              <a:rPr lang="en-US" sz="1100" dirty="0">
                <a:hlinkClick r:id="rId2"/>
              </a:rPr>
              <a:t>https://</a:t>
            </a:r>
            <a:r>
              <a:rPr lang="en-US" sz="1100" dirty="0" smtClean="0">
                <a:hlinkClick r:id="rId2"/>
              </a:rPr>
              <a:t>www.webmd.com/balance/guide/complementary-vs-alternative-medicine#1</a:t>
            </a:r>
            <a:r>
              <a:rPr lang="en-US" sz="1100" dirty="0" smtClean="0"/>
              <a:t> )</a:t>
            </a:r>
            <a:endParaRPr lang="en-US" dirty="0"/>
          </a:p>
        </p:txBody>
      </p:sp>
      <p:sp>
        <p:nvSpPr>
          <p:cNvPr id="3" name="Content Placeholder 2"/>
          <p:cNvSpPr>
            <a:spLocks noGrp="1"/>
          </p:cNvSpPr>
          <p:nvPr>
            <p:ph idx="1"/>
          </p:nvPr>
        </p:nvSpPr>
        <p:spPr>
          <a:xfrm>
            <a:off x="785004" y="2475781"/>
            <a:ext cx="10455215" cy="4106174"/>
          </a:xfrm>
        </p:spPr>
        <p:txBody>
          <a:bodyPr>
            <a:normAutofit fontScale="70000" lnSpcReduction="20000"/>
          </a:bodyPr>
          <a:lstStyle/>
          <a:p>
            <a:r>
              <a:rPr lang="en-US" dirty="0"/>
              <a:t>Many people take “complementary medicine” and “alternative medicine” to mean the same thing. And, although they are often grouped together under the umbrella of CAM (complementary and alternative medicine), they’re actually different.</a:t>
            </a:r>
          </a:p>
          <a:p>
            <a:endParaRPr lang="en-US" dirty="0"/>
          </a:p>
          <a:p>
            <a:r>
              <a:rPr lang="en-US" dirty="0"/>
              <a:t>Both terms refer to treatments, like herbs or acupuncture that are out of the medical mainstream. But complementary medicine is when these therapies are used along with traditional Western medicine. Alternative medicine is when these approaches are used instead of traditional medicine.</a:t>
            </a:r>
          </a:p>
          <a:p>
            <a:endParaRPr lang="en-US" dirty="0"/>
          </a:p>
          <a:p>
            <a:r>
              <a:rPr lang="en-US" dirty="0"/>
              <a:t>Examples of non-mainstream medicine include yoga, chiropractic medicine, meditation, and massage therapy.</a:t>
            </a:r>
          </a:p>
          <a:p>
            <a:endParaRPr lang="en-US" dirty="0"/>
          </a:p>
          <a:p>
            <a:r>
              <a:rPr lang="en-US" dirty="0"/>
              <a:t>Few people use alternative medicine, and experts recommend against it. But more and more traditional doctors are accepting complementary medicine. In many cases, the two health systems actually overlap. For instance, many traditional medical doctors also practice acupuncture. And many major medical centers offer complementary approaches. Some of them are even covered by insurance.</a:t>
            </a:r>
          </a:p>
          <a:p>
            <a:endParaRPr lang="en-US" dirty="0"/>
          </a:p>
          <a:p>
            <a:r>
              <a:rPr lang="en-US" dirty="0"/>
              <a:t>Who Can Benefit from CAM?</a:t>
            </a:r>
          </a:p>
          <a:p>
            <a:r>
              <a:rPr lang="en-US" dirty="0"/>
              <a:t>In theory, anyone. It doesn’t matter if they’re sick or healthy. Every person will respond differently to each product or practice. It’s also important to know that some complementary approaches have been studied more than others.</a:t>
            </a:r>
          </a:p>
        </p:txBody>
      </p:sp>
    </p:spTree>
    <p:extLst>
      <p:ext uri="{BB962C8B-B14F-4D97-AF65-F5344CB8AC3E}">
        <p14:creationId xmlns:p14="http://schemas.microsoft.com/office/powerpoint/2010/main" val="372879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Integrative Medicine</a:t>
            </a:r>
            <a:endParaRPr lang="en-US" dirty="0"/>
          </a:p>
        </p:txBody>
      </p:sp>
      <p:sp>
        <p:nvSpPr>
          <p:cNvPr id="3" name="Content Placeholder 2"/>
          <p:cNvSpPr>
            <a:spLocks noGrp="1"/>
          </p:cNvSpPr>
          <p:nvPr>
            <p:ph idx="1"/>
          </p:nvPr>
        </p:nvSpPr>
        <p:spPr>
          <a:xfrm>
            <a:off x="335561" y="1431986"/>
            <a:ext cx="7661125" cy="4917056"/>
          </a:xfrm>
        </p:spPr>
        <p:txBody>
          <a:bodyPr/>
          <a:lstStyle/>
          <a:p>
            <a:r>
              <a:rPr lang="en-US" dirty="0" smtClean="0"/>
              <a:t>In </a:t>
            </a:r>
            <a:r>
              <a:rPr lang="en-US" dirty="0"/>
              <a:t>recent decades, a medical approach known as integrative medicine has become more widely practiced in the U.S. and other countries. Integrative medicine involves combining treatments from conventional medicine with forms of complementary and alternative medicine whose use is supported by high-quality evidence for their safety and effectiveness.</a:t>
            </a:r>
          </a:p>
          <a:p>
            <a:endParaRPr lang="en-US" dirty="0"/>
          </a:p>
          <a:p>
            <a:r>
              <a:rPr lang="en-US" dirty="0"/>
              <a:t>As the National Center for Complementary and Integrative Health (NCCIH) points out, scientists are presently looking at the possible benefits of integrative medicine in a range of circumstances, such as pain management for military personnel and relief of symptoms in cancer patients</a:t>
            </a:r>
            <a:r>
              <a:rPr lang="en-US" dirty="0" smtClean="0"/>
              <a:t>.</a:t>
            </a:r>
          </a:p>
          <a:p>
            <a:endParaRPr lang="en-US" dirty="0"/>
          </a:p>
          <a:p>
            <a:r>
              <a:rPr lang="en-US" sz="1000" dirty="0" smtClean="0"/>
              <a:t>(</a:t>
            </a:r>
            <a:r>
              <a:rPr lang="en-US" sz="1000" dirty="0">
                <a:hlinkClick r:id="rId2"/>
              </a:rPr>
              <a:t>https://</a:t>
            </a:r>
            <a:r>
              <a:rPr lang="en-US" sz="1000" dirty="0" smtClean="0">
                <a:hlinkClick r:id="rId2"/>
              </a:rPr>
              <a:t>www.verywellhealth.com/alternative-vs-complementary-medicine-88731</a:t>
            </a:r>
            <a:r>
              <a:rPr lang="en-US" sz="1000" dirty="0" smtClean="0"/>
              <a:t>)</a:t>
            </a:r>
            <a:endParaRPr lang="en-US" sz="1000" dirty="0"/>
          </a:p>
        </p:txBody>
      </p:sp>
      <p:pic>
        <p:nvPicPr>
          <p:cNvPr id="4" name="Picture 3"/>
          <p:cNvPicPr>
            <a:picLocks noChangeAspect="1"/>
          </p:cNvPicPr>
          <p:nvPr/>
        </p:nvPicPr>
        <p:blipFill>
          <a:blip r:embed="rId3"/>
          <a:stretch>
            <a:fillRect/>
          </a:stretch>
        </p:blipFill>
        <p:spPr>
          <a:xfrm>
            <a:off x="7772400" y="3459192"/>
            <a:ext cx="4419600" cy="3332492"/>
          </a:xfrm>
          <a:prstGeom prst="rect">
            <a:avLst/>
          </a:prstGeom>
        </p:spPr>
      </p:pic>
    </p:spTree>
    <p:extLst>
      <p:ext uri="{BB962C8B-B14F-4D97-AF65-F5344CB8AC3E}">
        <p14:creationId xmlns:p14="http://schemas.microsoft.com/office/powerpoint/2010/main" val="409589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a:t>
            </a:r>
            <a:endParaRPr lang="en-US" dirty="0"/>
          </a:p>
        </p:txBody>
      </p:sp>
      <p:sp>
        <p:nvSpPr>
          <p:cNvPr id="3" name="Content Placeholder 2"/>
          <p:cNvSpPr>
            <a:spLocks noGrp="1"/>
          </p:cNvSpPr>
          <p:nvPr>
            <p:ph idx="1"/>
          </p:nvPr>
        </p:nvSpPr>
        <p:spPr>
          <a:xfrm>
            <a:off x="646112" y="1449238"/>
            <a:ext cx="10050644" cy="5322498"/>
          </a:xfrm>
        </p:spPr>
        <p:txBody>
          <a:bodyPr>
            <a:normAutofit fontScale="92500" lnSpcReduction="20000"/>
          </a:bodyPr>
          <a:lstStyle/>
          <a:p>
            <a:r>
              <a:rPr lang="en-US" dirty="0"/>
              <a:t>The National Center for Complementary and Integrative Health (NCCIH) classifies most complementary health approaches into one of two subgroups: </a:t>
            </a:r>
            <a:endParaRPr lang="en-US" dirty="0" smtClean="0"/>
          </a:p>
          <a:p>
            <a:pPr lvl="1"/>
            <a:r>
              <a:rPr lang="en-US" dirty="0" smtClean="0"/>
              <a:t>1</a:t>
            </a:r>
            <a:r>
              <a:rPr lang="en-US" dirty="0"/>
              <a:t>) natural products, including herbs, vitamins, minerals, and probiotics, often sold to consumers as dietary supplements; </a:t>
            </a:r>
            <a:r>
              <a:rPr lang="en-US" dirty="0" smtClean="0"/>
              <a:t>or </a:t>
            </a:r>
          </a:p>
          <a:p>
            <a:pPr lvl="1"/>
            <a:r>
              <a:rPr lang="en-US" dirty="0" smtClean="0"/>
              <a:t>2</a:t>
            </a:r>
            <a:r>
              <a:rPr lang="en-US" dirty="0"/>
              <a:t>) mind and body </a:t>
            </a:r>
            <a:r>
              <a:rPr lang="en-US" dirty="0" smtClean="0"/>
              <a:t>practices including </a:t>
            </a:r>
            <a:r>
              <a:rPr lang="en-US" dirty="0"/>
              <a:t>a large and diverse group of procedures or techniques administered or taught by a trained practitioner or teacher. These include but are not limited to </a:t>
            </a:r>
            <a:endParaRPr lang="en-US" dirty="0" smtClean="0"/>
          </a:p>
          <a:p>
            <a:pPr lvl="2"/>
            <a:r>
              <a:rPr lang="en-US" dirty="0" smtClean="0"/>
              <a:t>Movement Therapies:  Yoga, tai chi, qi gong</a:t>
            </a:r>
          </a:p>
          <a:p>
            <a:pPr lvl="2"/>
            <a:r>
              <a:rPr lang="en-US" dirty="0" smtClean="0"/>
              <a:t>chiropractic </a:t>
            </a:r>
            <a:r>
              <a:rPr lang="en-US" dirty="0"/>
              <a:t>and osteopathic </a:t>
            </a:r>
            <a:r>
              <a:rPr lang="en-US" dirty="0" smtClean="0"/>
              <a:t>manipulation</a:t>
            </a:r>
          </a:p>
          <a:p>
            <a:pPr lvl="2"/>
            <a:r>
              <a:rPr lang="en-US" dirty="0" smtClean="0"/>
              <a:t>Meditation and relaxation</a:t>
            </a:r>
          </a:p>
          <a:p>
            <a:pPr lvl="2"/>
            <a:r>
              <a:rPr lang="en-US" dirty="0" smtClean="0"/>
              <a:t>massage therapy</a:t>
            </a:r>
          </a:p>
          <a:p>
            <a:pPr lvl="2"/>
            <a:r>
              <a:rPr lang="en-US" dirty="0" smtClean="0"/>
              <a:t>acupuncture</a:t>
            </a:r>
          </a:p>
          <a:p>
            <a:pPr lvl="2"/>
            <a:r>
              <a:rPr lang="en-US" dirty="0" smtClean="0"/>
              <a:t>healing touch</a:t>
            </a:r>
          </a:p>
          <a:p>
            <a:pPr lvl="2"/>
            <a:r>
              <a:rPr lang="en-US" dirty="0" smtClean="0"/>
              <a:t>Herbs and supplements</a:t>
            </a:r>
            <a:endParaRPr lang="en-US" dirty="0"/>
          </a:p>
          <a:p>
            <a:pPr marL="514350" lvl="1" indent="0">
              <a:buNone/>
            </a:pPr>
            <a:r>
              <a:rPr lang="en-US" dirty="0" smtClean="0"/>
              <a:t>Other </a:t>
            </a:r>
            <a:r>
              <a:rPr lang="en-US" dirty="0"/>
              <a:t>complementary health approaches include traditional healers, </a:t>
            </a:r>
            <a:r>
              <a:rPr lang="en-US" dirty="0" err="1"/>
              <a:t>Ayurvedic</a:t>
            </a:r>
            <a:r>
              <a:rPr lang="en-US" dirty="0"/>
              <a:t> medicine, traditional Chinese medicine, </a:t>
            </a:r>
            <a:r>
              <a:rPr lang="en-US" dirty="0" smtClean="0"/>
              <a:t>homeopathy </a:t>
            </a:r>
            <a:r>
              <a:rPr lang="en-US" dirty="0"/>
              <a:t>and naturopathy. </a:t>
            </a:r>
            <a:endParaRPr lang="en-US" dirty="0" smtClean="0"/>
          </a:p>
          <a:p>
            <a:endParaRPr lang="en-US" dirty="0"/>
          </a:p>
          <a:p>
            <a:pPr marL="0" indent="0" algn="ctr">
              <a:buNone/>
            </a:pPr>
            <a:r>
              <a:rPr lang="en-US" sz="1000" dirty="0">
                <a:hlinkClick r:id="rId2"/>
              </a:rPr>
              <a:t>https://</a:t>
            </a:r>
            <a:r>
              <a:rPr lang="en-US" sz="1000" dirty="0" smtClean="0">
                <a:hlinkClick r:id="rId2"/>
              </a:rPr>
              <a:t>www.nlm.nih.gov/tsd/acquisitions/cdm/subjects24.html</a:t>
            </a:r>
            <a:r>
              <a:rPr lang="en-US" sz="1000" dirty="0" smtClean="0"/>
              <a:t> </a:t>
            </a:r>
            <a:endParaRPr lang="en-US" sz="1000" dirty="0"/>
          </a:p>
        </p:txBody>
      </p:sp>
      <p:pic>
        <p:nvPicPr>
          <p:cNvPr id="4" name="Picture 3"/>
          <p:cNvPicPr>
            <a:picLocks noChangeAspect="1"/>
          </p:cNvPicPr>
          <p:nvPr/>
        </p:nvPicPr>
        <p:blipFill>
          <a:blip r:embed="rId3"/>
          <a:stretch>
            <a:fillRect/>
          </a:stretch>
        </p:blipFill>
        <p:spPr>
          <a:xfrm>
            <a:off x="6096000" y="3465124"/>
            <a:ext cx="6096000" cy="1428750"/>
          </a:xfrm>
          <a:prstGeom prst="rect">
            <a:avLst/>
          </a:prstGeom>
        </p:spPr>
      </p:pic>
    </p:spTree>
    <p:extLst>
      <p:ext uri="{BB962C8B-B14F-4D97-AF65-F5344CB8AC3E}">
        <p14:creationId xmlns:p14="http://schemas.microsoft.com/office/powerpoint/2010/main" val="261798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Complementary </a:t>
            </a:r>
            <a:r>
              <a:rPr lang="en-US" dirty="0"/>
              <a:t>and alternative medicine: France's parallel healthcare system</a:t>
            </a:r>
            <a:br>
              <a:rPr lang="en-US" dirty="0"/>
            </a:br>
            <a:endParaRPr lang="en-US" dirty="0"/>
          </a:p>
        </p:txBody>
      </p:sp>
      <p:sp>
        <p:nvSpPr>
          <p:cNvPr id="3" name="Content Placeholder 2"/>
          <p:cNvSpPr>
            <a:spLocks noGrp="1"/>
          </p:cNvSpPr>
          <p:nvPr>
            <p:ph idx="1"/>
          </p:nvPr>
        </p:nvSpPr>
        <p:spPr>
          <a:xfrm>
            <a:off x="854016" y="1853248"/>
            <a:ext cx="9195838" cy="4944367"/>
          </a:xfrm>
        </p:spPr>
        <p:txBody>
          <a:bodyPr>
            <a:normAutofit fontScale="62500" lnSpcReduction="20000"/>
          </a:bodyPr>
          <a:lstStyle/>
          <a:p>
            <a:r>
              <a:rPr lang="en-US" dirty="0">
                <a:hlinkClick r:id="rId2"/>
              </a:rPr>
              <a:t>https://www.youtube.com/watch?v=-</a:t>
            </a:r>
            <a:r>
              <a:rPr lang="en-US" dirty="0" smtClean="0">
                <a:hlinkClick r:id="rId2"/>
              </a:rPr>
              <a:t>56hZxOKpI0</a:t>
            </a:r>
            <a:r>
              <a:rPr lang="en-US" dirty="0" smtClean="0"/>
              <a:t> </a:t>
            </a:r>
          </a:p>
          <a:p>
            <a:r>
              <a:rPr lang="en-US" dirty="0" smtClean="0"/>
              <a:t>11 minutes</a:t>
            </a:r>
          </a:p>
          <a:p>
            <a:endParaRPr lang="en-US" dirty="0"/>
          </a:p>
          <a:p>
            <a:r>
              <a:rPr lang="en-US" sz="3200" dirty="0"/>
              <a:t>Students take a piece of paper and draw columns.  During the video, take notes on:</a:t>
            </a:r>
          </a:p>
          <a:p>
            <a:pPr lvl="1"/>
            <a:r>
              <a:rPr lang="en-US" sz="3200" dirty="0"/>
              <a:t>What is new information?</a:t>
            </a:r>
          </a:p>
          <a:p>
            <a:pPr lvl="1"/>
            <a:r>
              <a:rPr lang="en-US" sz="3200" dirty="0"/>
              <a:t>What is confusing information?</a:t>
            </a:r>
          </a:p>
          <a:p>
            <a:pPr lvl="1"/>
            <a:r>
              <a:rPr lang="en-US" sz="3200" dirty="0"/>
              <a:t>What information you already know?</a:t>
            </a:r>
          </a:p>
          <a:p>
            <a:endParaRPr lang="en-US" sz="3200" dirty="0"/>
          </a:p>
          <a:p>
            <a:endParaRPr lang="en-US" sz="3200" dirty="0"/>
          </a:p>
          <a:p>
            <a:r>
              <a:rPr lang="en-US" sz="3200" dirty="0"/>
              <a:t>Class discussion follows the video</a:t>
            </a:r>
          </a:p>
          <a:p>
            <a:pPr lvl="1"/>
            <a:r>
              <a:rPr lang="en-US" sz="3200" dirty="0" smtClean="0"/>
              <a:t>What </a:t>
            </a:r>
            <a:r>
              <a:rPr lang="en-US" sz="3200" dirty="0"/>
              <a:t>is new information?</a:t>
            </a:r>
          </a:p>
          <a:p>
            <a:pPr lvl="1"/>
            <a:r>
              <a:rPr lang="en-US" sz="3200" dirty="0"/>
              <a:t>What is confusing information?</a:t>
            </a:r>
          </a:p>
          <a:p>
            <a:pPr lvl="1"/>
            <a:r>
              <a:rPr lang="en-US" sz="3200" dirty="0"/>
              <a:t>What information did  you already know?</a:t>
            </a:r>
          </a:p>
          <a:p>
            <a:pPr lvl="1"/>
            <a:r>
              <a:rPr lang="en-US" sz="3200" dirty="0"/>
              <a:t>How will you use the information?</a:t>
            </a:r>
          </a:p>
          <a:p>
            <a:endParaRPr lang="en-US" sz="3200"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7386692" y="2288289"/>
            <a:ext cx="3767655" cy="4230991"/>
          </a:xfrm>
          <a:prstGeom prst="rect">
            <a:avLst/>
          </a:prstGeom>
        </p:spPr>
      </p:pic>
    </p:spTree>
    <p:extLst>
      <p:ext uri="{BB962C8B-B14F-4D97-AF65-F5344CB8AC3E}">
        <p14:creationId xmlns:p14="http://schemas.microsoft.com/office/powerpoint/2010/main" val="277130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t>
            </a:r>
            <a:endParaRPr lang="en-US" dirty="0"/>
          </a:p>
        </p:txBody>
      </p:sp>
      <p:sp>
        <p:nvSpPr>
          <p:cNvPr id="3" name="Content Placeholder 2"/>
          <p:cNvSpPr>
            <a:spLocks noGrp="1"/>
          </p:cNvSpPr>
          <p:nvPr>
            <p:ph idx="1"/>
          </p:nvPr>
        </p:nvSpPr>
        <p:spPr>
          <a:xfrm>
            <a:off x="2518044" y="1492201"/>
            <a:ext cx="8946541" cy="4195481"/>
          </a:xfrm>
        </p:spPr>
        <p:txBody>
          <a:bodyPr/>
          <a:lstStyle/>
          <a:p>
            <a:r>
              <a:rPr lang="en-US" dirty="0" smtClean="0"/>
              <a:t>Because we all respond differently to the many complementary and alternative medicines and techniques, and because there still is much research that needs to occur on the effectiveness of each technique, it is best to check with your physician, nurse practitioner or other primary care provider if you are ill and want to integrate CAM into your healing process.</a:t>
            </a:r>
            <a:endParaRPr lang="en-US" dirty="0"/>
          </a:p>
        </p:txBody>
      </p:sp>
      <p:pic>
        <p:nvPicPr>
          <p:cNvPr id="4" name="Picture 3"/>
          <p:cNvPicPr>
            <a:picLocks noChangeAspect="1"/>
          </p:cNvPicPr>
          <p:nvPr/>
        </p:nvPicPr>
        <p:blipFill>
          <a:blip r:embed="rId2"/>
          <a:stretch>
            <a:fillRect/>
          </a:stretch>
        </p:blipFill>
        <p:spPr>
          <a:xfrm>
            <a:off x="3909707" y="3444276"/>
            <a:ext cx="3333750" cy="3333750"/>
          </a:xfrm>
          <a:prstGeom prst="rect">
            <a:avLst/>
          </a:prstGeom>
        </p:spPr>
      </p:pic>
    </p:spTree>
    <p:extLst>
      <p:ext uri="{BB962C8B-B14F-4D97-AF65-F5344CB8AC3E}">
        <p14:creationId xmlns:p14="http://schemas.microsoft.com/office/powerpoint/2010/main" val="326434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Therapies:  Yoga, Tai chi, Qigong</a:t>
            </a:r>
            <a:endParaRPr lang="en-US" dirty="0"/>
          </a:p>
        </p:txBody>
      </p:sp>
      <p:sp>
        <p:nvSpPr>
          <p:cNvPr id="3" name="Content Placeholder 2"/>
          <p:cNvSpPr>
            <a:spLocks noGrp="1"/>
          </p:cNvSpPr>
          <p:nvPr>
            <p:ph idx="1"/>
          </p:nvPr>
        </p:nvSpPr>
        <p:spPr>
          <a:xfrm>
            <a:off x="1103312" y="2052918"/>
            <a:ext cx="8946541" cy="4494531"/>
          </a:xfrm>
        </p:spPr>
        <p:txBody>
          <a:bodyPr>
            <a:normAutofit fontScale="92500" lnSpcReduction="10000"/>
          </a:bodyPr>
          <a:lstStyle/>
          <a:p>
            <a:r>
              <a:rPr lang="en-US" dirty="0"/>
              <a:t>Yoga. Yoga uses breathing exercises, mediation, and poses to stretch and flex different muscle groups. Yoga has been found to help regulate stress hormones and improve mood and physical well-being. It can also reduce pain, fatigue, nausea, sleep problems, and inflammation</a:t>
            </a:r>
            <a:r>
              <a:rPr lang="en-US" dirty="0" smtClean="0"/>
              <a:t>.</a:t>
            </a:r>
          </a:p>
          <a:p>
            <a:pPr lvl="1"/>
            <a:r>
              <a:rPr lang="en-US" dirty="0" smtClean="0"/>
              <a:t>Watch:  Yoga at Your Desk and practice! </a:t>
            </a:r>
            <a:r>
              <a:rPr lang="en-US" dirty="0">
                <a:hlinkClick r:id="rId2"/>
              </a:rPr>
              <a:t>https://</a:t>
            </a:r>
            <a:r>
              <a:rPr lang="en-US" dirty="0" smtClean="0">
                <a:hlinkClick r:id="rId2"/>
              </a:rPr>
              <a:t>www.youtube.com/watch?v=tAUf7aajBWE</a:t>
            </a:r>
            <a:r>
              <a:rPr lang="en-US" dirty="0" smtClean="0"/>
              <a:t>  6 minutes</a:t>
            </a:r>
          </a:p>
          <a:p>
            <a:pPr lvl="1"/>
            <a:r>
              <a:rPr lang="en-US" dirty="0" smtClean="0"/>
              <a:t>How do you feel?</a:t>
            </a:r>
            <a:endParaRPr lang="en-US" dirty="0"/>
          </a:p>
          <a:p>
            <a:endParaRPr lang="en-US" dirty="0"/>
          </a:p>
          <a:p>
            <a:r>
              <a:rPr lang="en-US" dirty="0"/>
              <a:t>Tai chi and qigong. Tai chi and qigong combine a series of fluid movements with slow, regulated breathing. These mind-body practices have been found to improve quality of life, reduce sleep problems, and decrease inflammation</a:t>
            </a:r>
            <a:r>
              <a:rPr lang="en-US" dirty="0" smtClean="0"/>
              <a:t>.</a:t>
            </a:r>
          </a:p>
          <a:p>
            <a:pPr lvl="1"/>
            <a:r>
              <a:rPr lang="en-US" dirty="0" smtClean="0"/>
              <a:t>Watch:  The Physiology of Tai Chi and Qigong</a:t>
            </a:r>
          </a:p>
          <a:p>
            <a:pPr lvl="1"/>
            <a:r>
              <a:rPr lang="en-US" dirty="0">
                <a:hlinkClick r:id="rId3"/>
              </a:rPr>
              <a:t>https://</a:t>
            </a:r>
            <a:r>
              <a:rPr lang="en-US" dirty="0" smtClean="0">
                <a:hlinkClick r:id="rId3"/>
              </a:rPr>
              <a:t>www.youtube.com/watch?v=ZJRtZAwVwgo</a:t>
            </a:r>
            <a:r>
              <a:rPr lang="en-US" dirty="0" smtClean="0"/>
              <a:t>  12 minutes</a:t>
            </a:r>
          </a:p>
          <a:p>
            <a:pPr lvl="1"/>
            <a:r>
              <a:rPr lang="en-US" dirty="0" smtClean="0"/>
              <a:t>Impressions?</a:t>
            </a:r>
            <a:endParaRPr lang="en-US" dirty="0"/>
          </a:p>
        </p:txBody>
      </p:sp>
      <p:pic>
        <p:nvPicPr>
          <p:cNvPr id="4" name="Picture 3"/>
          <p:cNvPicPr>
            <a:picLocks noChangeAspect="1"/>
          </p:cNvPicPr>
          <p:nvPr/>
        </p:nvPicPr>
        <p:blipFill>
          <a:blip r:embed="rId4"/>
          <a:stretch>
            <a:fillRect/>
          </a:stretch>
        </p:blipFill>
        <p:spPr>
          <a:xfrm>
            <a:off x="9413935" y="5219700"/>
            <a:ext cx="2628900" cy="1638300"/>
          </a:xfrm>
          <a:prstGeom prst="rect">
            <a:avLst/>
          </a:prstGeom>
        </p:spPr>
      </p:pic>
    </p:spTree>
    <p:extLst>
      <p:ext uri="{BB962C8B-B14F-4D97-AF65-F5344CB8AC3E}">
        <p14:creationId xmlns:p14="http://schemas.microsoft.com/office/powerpoint/2010/main" val="272440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Osteopathic and Chiropractic medicine </a:t>
            </a:r>
            <a:endParaRPr lang="en-US" dirty="0"/>
          </a:p>
        </p:txBody>
      </p:sp>
      <p:sp>
        <p:nvSpPr>
          <p:cNvPr id="3" name="Content Placeholder 2"/>
          <p:cNvSpPr>
            <a:spLocks noGrp="1"/>
          </p:cNvSpPr>
          <p:nvPr>
            <p:ph idx="1"/>
          </p:nvPr>
        </p:nvSpPr>
        <p:spPr>
          <a:xfrm>
            <a:off x="646111" y="1276709"/>
            <a:ext cx="9912620" cy="4954439"/>
          </a:xfrm>
        </p:spPr>
        <p:txBody>
          <a:bodyPr>
            <a:normAutofit fontScale="85000" lnSpcReduction="10000"/>
          </a:bodyPr>
          <a:lstStyle/>
          <a:p>
            <a:r>
              <a:rPr lang="en-US" dirty="0"/>
              <a:t>Chiropractors and osteopaths are both medical professionals who treat patients with a focus on the musculoskeletal system, including the spine, joints, muscles, tendons, and ligaments. The two professions are actually radically different, requiring different levels of certification and ultimately offering different services. There has also been some historical hostility between the two fields, which can make sorting out the differences rather challenging. Essentially, both offer valuable and useful services, and each can be included in a holistic healthcare regimen.</a:t>
            </a:r>
          </a:p>
          <a:p>
            <a:endParaRPr lang="en-US" dirty="0"/>
          </a:p>
          <a:p>
            <a:r>
              <a:rPr lang="en-US" dirty="0"/>
              <a:t>A chiropractor is a medical professional trained in chiropractic medicine, typically in a three to four year program. The student learns about anatomy, physiology, and biology, and focuses on the skeletal system. Chiropractic doctors believe that many health problems are related to imbalances in the musculoskeletal system, and they learn to perform small adjustments to this system while in school. </a:t>
            </a:r>
            <a:endParaRPr lang="en-US" dirty="0" smtClean="0"/>
          </a:p>
          <a:p>
            <a:pPr marL="457200" lvl="1" indent="0" algn="ctr">
              <a:buNone/>
            </a:pPr>
            <a:r>
              <a:rPr lang="en-US" sz="1200" dirty="0">
                <a:hlinkClick r:id="rId2"/>
              </a:rPr>
              <a:t>https://</a:t>
            </a:r>
            <a:r>
              <a:rPr lang="en-US" sz="1200" dirty="0" smtClean="0">
                <a:hlinkClick r:id="rId2"/>
              </a:rPr>
              <a:t>www.wisegeek.com/what-is-the-difference-between-an-osteopath-and-a-chiropractor.htm</a:t>
            </a:r>
            <a:r>
              <a:rPr lang="en-US" sz="1200" dirty="0" smtClean="0"/>
              <a:t> </a:t>
            </a:r>
          </a:p>
          <a:p>
            <a:endParaRPr lang="en-US" dirty="0"/>
          </a:p>
          <a:p>
            <a:r>
              <a:rPr lang="en-US" dirty="0" smtClean="0"/>
              <a:t>Watch </a:t>
            </a:r>
            <a:r>
              <a:rPr lang="en-US" dirty="0"/>
              <a:t>London Osteopath: What's The Difference Between An Osteopath and a Chiropractor:  </a:t>
            </a:r>
            <a:r>
              <a:rPr lang="en-US" dirty="0">
                <a:hlinkClick r:id="rId3"/>
              </a:rPr>
              <a:t>https://</a:t>
            </a:r>
            <a:r>
              <a:rPr lang="en-US" dirty="0" smtClean="0">
                <a:hlinkClick r:id="rId3"/>
              </a:rPr>
              <a:t>www.youtube.com/watch?v=0TCFL3kgirQ</a:t>
            </a:r>
            <a:r>
              <a:rPr lang="en-US" dirty="0" smtClean="0"/>
              <a:t>  4 minutes</a:t>
            </a:r>
          </a:p>
          <a:p>
            <a:endParaRPr lang="en-US" dirty="0"/>
          </a:p>
          <a:p>
            <a:r>
              <a:rPr lang="en-US" dirty="0" smtClean="0"/>
              <a:t>Any experiences in the classroom?</a:t>
            </a:r>
            <a:endParaRPr lang="en-US" dirty="0"/>
          </a:p>
        </p:txBody>
      </p:sp>
    </p:spTree>
    <p:extLst>
      <p:ext uri="{BB962C8B-B14F-4D97-AF65-F5344CB8AC3E}">
        <p14:creationId xmlns:p14="http://schemas.microsoft.com/office/powerpoint/2010/main" val="517418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5FF2CA"/>
      </a:accent5>
      <a:accent6>
        <a:srgbClr val="5DF0F6"/>
      </a:accent6>
      <a:hlink>
        <a:srgbClr val="5DF0F6"/>
      </a:hlink>
      <a:folHlink>
        <a:srgbClr val="85DFD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405</TotalTime>
  <Words>3184</Words>
  <Application>Microsoft Office PowerPoint</Application>
  <PresentationFormat>Widescreen</PresentationFormat>
  <Paragraphs>185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Garamond</vt:lpstr>
      <vt:lpstr>Trebuchet MS</vt:lpstr>
      <vt:lpstr>Wingdings 3</vt:lpstr>
      <vt:lpstr>Ion</vt:lpstr>
      <vt:lpstr>Complementary and Alternative Medicine (CAM)</vt:lpstr>
      <vt:lpstr>Learning Objectives </vt:lpstr>
      <vt:lpstr>Defining Complementary and Alternative Medicine  (WebMD accessed on 6.21.19 from https://www.webmd.com/balance/guide/complementary-vs-alternative-medicine#1 )</vt:lpstr>
      <vt:lpstr>Defining Integrative Medicine</vt:lpstr>
      <vt:lpstr>Classifications</vt:lpstr>
      <vt:lpstr>Watch:  Complementary and alternative medicine: France's parallel healthcare system </vt:lpstr>
      <vt:lpstr>A note </vt:lpstr>
      <vt:lpstr>Movement Therapies:  Yoga, Tai chi, Qigong</vt:lpstr>
      <vt:lpstr>Osteopathic and Chiropractic medicine </vt:lpstr>
      <vt:lpstr>Meditation</vt:lpstr>
      <vt:lpstr>Relaxation Techniques – Guided Imagery</vt:lpstr>
      <vt:lpstr>Massage Therapy  https://www.webmd.com/balance/guide/massage-therapy-styles-and-health-benefits#2 </vt:lpstr>
      <vt:lpstr>Common Types of Massage</vt:lpstr>
      <vt:lpstr>Common Types of Massage</vt:lpstr>
      <vt:lpstr>Massage is effective for many who suffer from the following conditions:</vt:lpstr>
      <vt:lpstr>Acupuncture</vt:lpstr>
      <vt:lpstr>Healing Touch</vt:lpstr>
      <vt:lpstr>Herbal Supplements</vt:lpstr>
      <vt:lpstr>Who benefits from CAM?</vt:lpstr>
      <vt:lpstr>Unit Reflection</vt:lpstr>
    </vt:vector>
  </TitlesOfParts>
  <Company>Lakeland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Dodge, Barbara</dc:creator>
  <cp:lastModifiedBy>Dodge, Barbara</cp:lastModifiedBy>
  <cp:revision>127</cp:revision>
  <dcterms:created xsi:type="dcterms:W3CDTF">2019-06-19T13:40:02Z</dcterms:created>
  <dcterms:modified xsi:type="dcterms:W3CDTF">2019-06-21T16:07:09Z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iteId">
    <vt:lpwstr>fe30bbe0-7bc0-4bb6-964f-60db53a84dd3</vt:lpwstr>
  </property>
  <property fmtid="{D5CDD505-2E9C-101B-9397-08002B2CF9AE}" pid="4" name="MSIP_Label_599fcdbe-77c1-4701-93eb-126e2506d6ae_Owner">
    <vt:lpwstr>DodgeB@lakeland.edu</vt:lpwstr>
  </property>
  <property fmtid="{D5CDD505-2E9C-101B-9397-08002B2CF9AE}" pid="5" name="MSIP_Label_599fcdbe-77c1-4701-93eb-126e2506d6ae_SetDate">
    <vt:lpwstr>2019-06-19T13:40:36.5505169Z</vt:lpwstr>
  </property>
  <property fmtid="{D5CDD505-2E9C-101B-9397-08002B2CF9AE}" pid="6" name="MSIP_Label_599fcdbe-77c1-4701-93eb-126e2506d6ae_Name">
    <vt:lpwstr>General</vt:lpwstr>
  </property>
  <property fmtid="{D5CDD505-2E9C-101B-9397-08002B2CF9AE}" pid="7" name="MSIP_Label_599fcdbe-77c1-4701-93eb-126e2506d6ae_Application">
    <vt:lpwstr>Microsoft Azure Information Protection</vt:lpwstr>
  </property>
  <property fmtid="{D5CDD505-2E9C-101B-9397-08002B2CF9AE}" pid="8" name="MSIP_Label_599fcdbe-77c1-4701-93eb-126e2506d6ae_ActionId">
    <vt:lpwstr>90d70f27-832c-4648-b0f1-9f394da91ec8</vt:lpwstr>
  </property>
  <property fmtid="{D5CDD505-2E9C-101B-9397-08002B2CF9AE}" pid="9" name="MSIP_Label_599fcdbe-77c1-4701-93eb-126e2506d6ae_Extended_MSFT_Method">
    <vt:lpwstr>Automatic</vt:lpwstr>
  </property>
  <property fmtid="{D5CDD505-2E9C-101B-9397-08002B2CF9AE}" pid="10" name="Sensitivity">
    <vt:lpwstr>General</vt:lpwstr>
  </property>
</Properties>
</file>